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7" r:id="rId2"/>
    <p:sldId id="301" r:id="rId3"/>
    <p:sldId id="295" r:id="rId4"/>
    <p:sldId id="302" r:id="rId5"/>
    <p:sldId id="303" r:id="rId6"/>
    <p:sldId id="296" r:id="rId7"/>
    <p:sldId id="297" r:id="rId8"/>
    <p:sldId id="298" r:id="rId9"/>
    <p:sldId id="299" r:id="rId10"/>
    <p:sldId id="30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720E"/>
    <a:srgbClr val="0D3A63"/>
    <a:srgbClr val="0B478F"/>
    <a:srgbClr val="0F3767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78" y="10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10CA07-8882-46AB-B8CE-653895842826}" type="datetime1">
              <a:rPr lang="en-US" smtClean="0"/>
              <a:t>1/5/2018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9FBBB-C47F-4D9B-953E-BC0D6D0B16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9159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043FB-BF9A-4AFD-9544-28A75F997CD7}" type="datetime1">
              <a:rPr lang="en-US" smtClean="0"/>
              <a:t>1/5/2018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82C809-4C41-4E91-A28B-550BD32C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9880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04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88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47FFA-C82B-4D73-9D7C-7DD904DFF68E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212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3522F-DE3C-4EF6-B35D-1754BF102D99}" type="datetime1">
              <a:rPr lang="en-US" smtClean="0"/>
              <a:t>1/5/2018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5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46CD3-D3D4-4350-B48B-8A6F4B12B73B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992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B0122-8E45-4BFC-B1FC-1B3ADC785BAE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99273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47767-B7DE-4605-ADD0-8BBE62910E8B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280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ECE3-3DE1-40D5-94B3-B53AC93D5784}" type="datetime1">
              <a:rPr lang="en-US" smtClean="0"/>
              <a:t>1/5/2018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416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D3834-44EA-4A84-A8BC-1097B3B6E580}" type="datetime1">
              <a:rPr lang="en-US" smtClean="0"/>
              <a:t>1/5/2018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037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4726D-597B-4F40-B5E4-A2194D4B75C1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1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298BE-461A-4F35-8F95-222F46D037AA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26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22E6-C38F-4DAF-9C6C-7D2095C87203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19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45CAC-F6A9-4D08-B38E-BC037C529C6D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61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7E4D-6283-422B-A44A-51E24E85669A}" type="datetime1">
              <a:rPr lang="en-US" smtClean="0"/>
              <a:t>1/5/2018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4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D2546-6F30-452D-A15F-6D11F2364C09}" type="datetime1">
              <a:rPr lang="en-US" smtClean="0"/>
              <a:t>1/5/2018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854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8425-0E1D-4BEA-B4C8-7D5B4895511E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1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30555-7220-4C01-A1CF-4C48B963EA9A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333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F5472-D584-4498-9D0D-59AA78D74D8A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5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20B50-E8C1-45E4-81E7-FAC9A6183407}" type="datetime1">
              <a:rPr lang="en-US" smtClean="0"/>
              <a:t>1/5/2018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0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AE185F2-0FBF-45DD-BD70-ACE83286D2B1}" type="datetime1">
              <a:rPr lang="en-US" smtClean="0"/>
              <a:t>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6B782-66E7-4EA9-ADD2-528A307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679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589" y="1385891"/>
            <a:ext cx="4900612" cy="4546202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482850" y="252689"/>
            <a:ext cx="7167934" cy="933172"/>
          </a:xfrm>
        </p:spPr>
        <p:txBody>
          <a:bodyPr/>
          <a:lstStyle/>
          <a:p>
            <a:pPr algn="ctr"/>
            <a:r>
              <a:rPr lang="es-US" dirty="0" smtClean="0"/>
              <a:t>Proyecto </a:t>
            </a:r>
            <a:r>
              <a:rPr lang="es-US" dirty="0" smtClean="0"/>
              <a:t>SICO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71252" y="6424547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300" dirty="0" smtClean="0"/>
              <a:t>Todos los derechos reservados </a:t>
            </a:r>
            <a:r>
              <a:rPr lang="es-US" sz="1300" b="1" dirty="0" smtClean="0"/>
              <a:t>DINTEL</a:t>
            </a:r>
            <a:r>
              <a:rPr lang="es-US" sz="1300" dirty="0" smtClean="0"/>
              <a:t> </a:t>
            </a:r>
            <a:r>
              <a:rPr lang="es-US" sz="1300" dirty="0" smtClean="0"/>
              <a:t>2018.  </a:t>
            </a:r>
            <a:r>
              <a:rPr lang="es-US" sz="1300" dirty="0" smtClean="0"/>
              <a:t>Policía Nacional – Dirección Central de Inteligencia. Rep. Dom.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6700" y="62398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62784" y="5968739"/>
            <a:ext cx="1125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 smtClean="0"/>
              <a:t>Enero</a:t>
            </a:r>
            <a:r>
              <a:rPr lang="en-US" sz="1400" dirty="0" smtClean="0"/>
              <a:t> </a:t>
            </a:r>
            <a:r>
              <a:rPr lang="en-US" sz="1400" dirty="0" smtClean="0"/>
              <a:t>2018</a:t>
            </a:r>
            <a:endParaRPr lang="en-US" sz="1400" dirty="0"/>
          </a:p>
        </p:txBody>
      </p:sp>
      <p:grpSp>
        <p:nvGrpSpPr>
          <p:cNvPr id="7" name="Group 6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3" name="Rectangle 2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  <p:sp>
        <p:nvSpPr>
          <p:cNvPr id="15" name="Title 1"/>
          <p:cNvSpPr txBox="1">
            <a:spLocks/>
          </p:cNvSpPr>
          <p:nvPr/>
        </p:nvSpPr>
        <p:spPr>
          <a:xfrm>
            <a:off x="2525714" y="922008"/>
            <a:ext cx="7167934" cy="7563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US" sz="2000" b="1" i="1" dirty="0" smtClean="0"/>
              <a:t>Sistema Integral Comunitario</a:t>
            </a:r>
            <a:endParaRPr lang="en-US" sz="2000" b="1" i="1" dirty="0"/>
          </a:p>
        </p:txBody>
      </p:sp>
    </p:spTree>
    <p:extLst>
      <p:ext uri="{BB962C8B-B14F-4D97-AF65-F5344CB8AC3E}">
        <p14:creationId xmlns:p14="http://schemas.microsoft.com/office/powerpoint/2010/main" val="103248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Ejecución </a:t>
            </a:r>
            <a:r>
              <a:rPr lang="es-US" sz="2000" dirty="0" smtClean="0"/>
              <a:t>(5 de 6)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547" y="5269850"/>
            <a:ext cx="1416892" cy="1334847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39926" y="6501740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200" dirty="0" smtClean="0"/>
              <a:t>Todos los derechos reservados </a:t>
            </a:r>
            <a:r>
              <a:rPr lang="es-US" sz="1200" b="1" dirty="0" smtClean="0"/>
              <a:t>DINTEL</a:t>
            </a:r>
            <a:r>
              <a:rPr lang="es-US" sz="1200" dirty="0" smtClean="0"/>
              <a:t> </a:t>
            </a:r>
            <a:r>
              <a:rPr lang="es-US" sz="1200" dirty="0" smtClean="0"/>
              <a:t>2018.  </a:t>
            </a:r>
            <a:r>
              <a:rPr lang="es-US" sz="1200" dirty="0" smtClean="0"/>
              <a:t>Policía Nacional – Dirección Central de Inteligencia. Rep. Dom.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704" y="2105522"/>
            <a:ext cx="2379130" cy="404487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516800" y="1797745"/>
            <a:ext cx="11432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Dashboard</a:t>
            </a:r>
            <a:endParaRPr lang="en-US" sz="1400" dirty="0"/>
          </a:p>
        </p:txBody>
      </p:sp>
      <p:sp>
        <p:nvSpPr>
          <p:cNvPr id="19" name="Oval 18"/>
          <p:cNvSpPr/>
          <p:nvPr/>
        </p:nvSpPr>
        <p:spPr>
          <a:xfrm>
            <a:off x="1153892" y="1179006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13</a:t>
            </a:r>
            <a:endParaRPr lang="en-US" sz="1400" dirty="0"/>
          </a:p>
        </p:txBody>
      </p:sp>
      <p:sp>
        <p:nvSpPr>
          <p:cNvPr id="20" name="Oval 19"/>
          <p:cNvSpPr/>
          <p:nvPr/>
        </p:nvSpPr>
        <p:spPr>
          <a:xfrm>
            <a:off x="4693717" y="1161967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14</a:t>
            </a:r>
            <a:endParaRPr lang="en-US" sz="1400" dirty="0"/>
          </a:p>
        </p:txBody>
      </p:sp>
      <p:sp>
        <p:nvSpPr>
          <p:cNvPr id="21" name="Oval 20"/>
          <p:cNvSpPr/>
          <p:nvPr/>
        </p:nvSpPr>
        <p:spPr>
          <a:xfrm>
            <a:off x="8462733" y="1179006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15</a:t>
            </a:r>
            <a:endParaRPr lang="en-US" sz="1400" dirty="0"/>
          </a:p>
        </p:txBody>
      </p:sp>
      <p:cxnSp>
        <p:nvCxnSpPr>
          <p:cNvPr id="23" name="Straight Arrow Connector 22"/>
          <p:cNvCxnSpPr>
            <a:stCxn id="19" idx="6"/>
            <a:endCxn id="20" idx="2"/>
          </p:cNvCxnSpPr>
          <p:nvPr/>
        </p:nvCxnSpPr>
        <p:spPr>
          <a:xfrm flipV="1">
            <a:off x="1711072" y="1433131"/>
            <a:ext cx="2982645" cy="17039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6"/>
            <a:endCxn id="21" idx="2"/>
          </p:cNvCxnSpPr>
          <p:nvPr/>
        </p:nvCxnSpPr>
        <p:spPr>
          <a:xfrm>
            <a:off x="5250897" y="1433131"/>
            <a:ext cx="3211836" cy="17039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37" y="2075071"/>
            <a:ext cx="2460723" cy="404487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57046" y="1710417"/>
            <a:ext cx="1199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Menu Login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29" name="Line Callout 2 28"/>
          <p:cNvSpPr/>
          <p:nvPr/>
        </p:nvSpPr>
        <p:spPr>
          <a:xfrm>
            <a:off x="4925643" y="2735208"/>
            <a:ext cx="2045173" cy="1361780"/>
          </a:xfrm>
          <a:prstGeom prst="borderCallout2">
            <a:avLst>
              <a:gd name="adj1" fmla="val 45182"/>
              <a:gd name="adj2" fmla="val -3504"/>
              <a:gd name="adj3" fmla="val 19148"/>
              <a:gd name="adj4" fmla="val -24841"/>
              <a:gd name="adj5" fmla="val -73493"/>
              <a:gd name="adj6" fmla="val 1562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 smtClean="0">
                <a:solidFill>
                  <a:schemeClr val="tx1"/>
                </a:solidFill>
              </a:rPr>
              <a:t>Repitir</a:t>
            </a:r>
            <a:r>
              <a:rPr lang="en-US" sz="1400" dirty="0" smtClean="0">
                <a:solidFill>
                  <a:schemeClr val="tx1"/>
                </a:solidFill>
              </a:rPr>
              <a:t> el </a:t>
            </a:r>
            <a:r>
              <a:rPr lang="en-US" sz="1400" dirty="0" err="1" smtClean="0">
                <a:solidFill>
                  <a:schemeClr val="tx1"/>
                </a:solidFill>
              </a:rPr>
              <a:t>paso</a:t>
            </a:r>
            <a:r>
              <a:rPr lang="en-US" sz="1400" dirty="0" smtClean="0">
                <a:solidFill>
                  <a:schemeClr val="tx1"/>
                </a:solidFill>
              </a:rPr>
              <a:t> 3 (con la </a:t>
            </a:r>
            <a:r>
              <a:rPr lang="en-US" sz="1400" dirty="0" err="1" smtClean="0">
                <a:solidFill>
                  <a:schemeClr val="tx1"/>
                </a:solidFill>
              </a:rPr>
              <a:t>opción</a:t>
            </a:r>
            <a:r>
              <a:rPr lang="en-US" sz="1400" b="1" dirty="0" smtClean="0">
                <a:solidFill>
                  <a:schemeClr val="tx1"/>
                </a:solidFill>
              </a:rPr>
              <a:t> </a:t>
            </a:r>
            <a:r>
              <a:rPr lang="en-US" sz="1400" b="1" dirty="0" err="1" smtClean="0">
                <a:solidFill>
                  <a:schemeClr val="tx1"/>
                </a:solidFill>
              </a:rPr>
              <a:t>Consultas</a:t>
            </a:r>
            <a:r>
              <a:rPr lang="en-US" sz="1400" dirty="0" smtClean="0">
                <a:solidFill>
                  <a:schemeClr val="tx1"/>
                </a:solidFill>
              </a:rPr>
              <a:t>) y </a:t>
            </a:r>
            <a:r>
              <a:rPr lang="en-US" sz="1400" dirty="0" err="1" smtClean="0">
                <a:solidFill>
                  <a:schemeClr val="tx1"/>
                </a:solidFill>
              </a:rPr>
              <a:t>continuar</a:t>
            </a:r>
            <a:r>
              <a:rPr lang="en-US" sz="1400" dirty="0" smtClean="0">
                <a:solidFill>
                  <a:schemeClr val="tx1"/>
                </a:solidFill>
              </a:rPr>
              <a:t>  con el </a:t>
            </a:r>
            <a:r>
              <a:rPr lang="en-US" sz="1400" dirty="0" err="1" smtClean="0">
                <a:solidFill>
                  <a:schemeClr val="tx1"/>
                </a:solidFill>
              </a:rPr>
              <a:t>paso</a:t>
            </a:r>
            <a:r>
              <a:rPr lang="en-US" sz="1400" dirty="0" smtClean="0">
                <a:solidFill>
                  <a:schemeClr val="tx1"/>
                </a:solidFill>
              </a:rPr>
              <a:t> 4 hasta el 7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3" name="Line Callout 2 32"/>
          <p:cNvSpPr/>
          <p:nvPr/>
        </p:nvSpPr>
        <p:spPr>
          <a:xfrm>
            <a:off x="10101850" y="2075071"/>
            <a:ext cx="1828893" cy="2853559"/>
          </a:xfrm>
          <a:prstGeom prst="borderCallout2">
            <a:avLst>
              <a:gd name="adj1" fmla="val 45182"/>
              <a:gd name="adj2" fmla="val -3504"/>
              <a:gd name="adj3" fmla="val 52120"/>
              <a:gd name="adj4" fmla="val -31699"/>
              <a:gd name="adj5" fmla="val 62342"/>
              <a:gd name="adj6" fmla="val -49169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 smtClean="0">
                <a:solidFill>
                  <a:schemeClr val="tx1"/>
                </a:solidFill>
              </a:rPr>
              <a:t>Muestra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Estadísticas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por</a:t>
            </a:r>
            <a:r>
              <a:rPr lang="en-US" sz="1400" dirty="0" smtClean="0">
                <a:solidFill>
                  <a:schemeClr val="tx1"/>
                </a:solidFill>
              </a:rPr>
              <a:t> Zona (% y </a:t>
            </a:r>
            <a:r>
              <a:rPr lang="en-US" sz="1400" dirty="0" err="1" smtClean="0">
                <a:solidFill>
                  <a:schemeClr val="tx1"/>
                </a:solidFill>
              </a:rPr>
              <a:t>cantidad</a:t>
            </a:r>
            <a:r>
              <a:rPr lang="en-US" sz="1400" dirty="0" smtClean="0">
                <a:solidFill>
                  <a:schemeClr val="tx1"/>
                </a:solidFill>
              </a:rPr>
              <a:t>).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 err="1" smtClean="0">
                <a:solidFill>
                  <a:schemeClr val="tx1"/>
                </a:solidFill>
              </a:rPr>
              <a:t>Cantidad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por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delitos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más</a:t>
            </a:r>
            <a:r>
              <a:rPr lang="en-US" sz="1400" dirty="0" smtClean="0">
                <a:solidFill>
                  <a:schemeClr val="tx1"/>
                </a:solidFill>
              </a:rPr>
              <a:t> communes.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b="1" i="1" u="sng" dirty="0" smtClean="0">
                <a:solidFill>
                  <a:schemeClr val="tx1"/>
                </a:solidFill>
              </a:rPr>
              <a:t>PENDIENTE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definir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Estadísticas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Reales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smtClean="0">
                <a:solidFill>
                  <a:schemeClr val="tx1"/>
                </a:solidFill>
              </a:rPr>
              <a:t>que </a:t>
            </a:r>
            <a:r>
              <a:rPr lang="en-US" sz="1400" dirty="0" err="1" smtClean="0">
                <a:solidFill>
                  <a:schemeClr val="tx1"/>
                </a:solidFill>
              </a:rPr>
              <a:t>utiliza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b="1" dirty="0" smtClean="0">
                <a:solidFill>
                  <a:schemeClr val="tx1"/>
                </a:solidFill>
              </a:rPr>
              <a:t>DINTEL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27" name="Line Callout 2 26"/>
          <p:cNvSpPr/>
          <p:nvPr/>
        </p:nvSpPr>
        <p:spPr>
          <a:xfrm>
            <a:off x="2650400" y="2651989"/>
            <a:ext cx="1154953" cy="332582"/>
          </a:xfrm>
          <a:prstGeom prst="borderCallout2">
            <a:avLst>
              <a:gd name="adj1" fmla="val 45182"/>
              <a:gd name="adj2" fmla="val -3504"/>
              <a:gd name="adj3" fmla="val 52189"/>
              <a:gd name="adj4" fmla="val -15844"/>
              <a:gd name="adj5" fmla="val -73433"/>
              <a:gd name="adj6" fmla="val -114197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20713" y="1735665"/>
            <a:ext cx="2689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Crear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Acceso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como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Oficial</a:t>
            </a:r>
            <a:endParaRPr lang="en-US" sz="1400" dirty="0"/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10332295" y="880224"/>
            <a:ext cx="91747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s-US" sz="1050" b="1" dirty="0" smtClean="0"/>
              <a:t>SICO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30" name="Rectangle 29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090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animBg="1"/>
      <p:bldP spid="20" grpId="0" animBg="1"/>
      <p:bldP spid="21" grpId="0" animBg="1"/>
      <p:bldP spid="24" grpId="0"/>
      <p:bldP spid="29" grpId="0" animBg="1"/>
      <p:bldP spid="33" grpId="0" animBg="1"/>
      <p:bldP spid="27" grpId="0" animBg="1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Pasos para Instalación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175" y="1212734"/>
            <a:ext cx="8530041" cy="4260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400" dirty="0" smtClean="0"/>
              <a:t>1. En </a:t>
            </a:r>
            <a:r>
              <a:rPr lang="es-ES" sz="1400" dirty="0"/>
              <a:t>tu </a:t>
            </a:r>
            <a:r>
              <a:rPr lang="es-ES" sz="1400" dirty="0" err="1"/>
              <a:t>movil</a:t>
            </a:r>
            <a:r>
              <a:rPr lang="es-ES" sz="1400" dirty="0"/>
              <a:t> </a:t>
            </a:r>
            <a:r>
              <a:rPr lang="es-ES" sz="1400" dirty="0" smtClean="0"/>
              <a:t>ir a</a:t>
            </a:r>
            <a:r>
              <a:rPr lang="es-ES" sz="1400" dirty="0"/>
              <a:t> </a:t>
            </a:r>
            <a:r>
              <a:rPr lang="es-ES" sz="1400" b="1" dirty="0"/>
              <a:t>Ajustes, </a:t>
            </a:r>
            <a:r>
              <a:rPr lang="es-ES" sz="1400" dirty="0"/>
              <a:t>la opción de </a:t>
            </a:r>
            <a:r>
              <a:rPr lang="es-ES" sz="1400" b="1" dirty="0"/>
              <a:t>Seguridad</a:t>
            </a:r>
            <a:r>
              <a:rPr lang="es-ES" sz="1400" dirty="0"/>
              <a:t> y activa la opción </a:t>
            </a:r>
            <a:r>
              <a:rPr lang="es-ES" sz="1400" b="1" dirty="0" err="1"/>
              <a:t>Origenes</a:t>
            </a:r>
            <a:r>
              <a:rPr lang="es-ES" sz="1400" b="1" dirty="0"/>
              <a:t> desconocidos</a:t>
            </a:r>
            <a:r>
              <a:rPr lang="es-ES" sz="1400" dirty="0"/>
              <a:t>.</a:t>
            </a:r>
          </a:p>
          <a:p>
            <a:pPr marL="457200" indent="-457200">
              <a:buFont typeface="+mj-lt"/>
              <a:buAutoNum type="arabicPeriod"/>
            </a:pPr>
            <a:endParaRPr lang="es-ES" sz="1800" b="1" dirty="0" smtClean="0"/>
          </a:p>
          <a:p>
            <a:pPr marL="0" indent="0">
              <a:buNone/>
            </a:pPr>
            <a:endParaRPr lang="es-ES" sz="1200" b="1" dirty="0" smtClean="0"/>
          </a:p>
          <a:p>
            <a:pPr marL="0" indent="0">
              <a:buNone/>
            </a:pPr>
            <a:endParaRPr lang="es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547" y="5269850"/>
            <a:ext cx="1416892" cy="133484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339926" y="6501740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200" dirty="0" smtClean="0"/>
              <a:t>Todos los derechos reservados </a:t>
            </a:r>
            <a:r>
              <a:rPr lang="es-US" sz="1200" b="1" dirty="0" smtClean="0"/>
              <a:t>DINTEL</a:t>
            </a:r>
            <a:r>
              <a:rPr lang="es-US" sz="1200" dirty="0" smtClean="0"/>
              <a:t> </a:t>
            </a:r>
            <a:r>
              <a:rPr lang="es-US" sz="1200" dirty="0" smtClean="0"/>
              <a:t>2018.  </a:t>
            </a:r>
            <a:r>
              <a:rPr lang="es-US" sz="1200" dirty="0" smtClean="0"/>
              <a:t>Policía Nacional – Dirección Central de Inteligencia. Rep. Dom.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0332295" y="880224"/>
            <a:ext cx="91747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s-US" sz="1050" b="1" dirty="0" smtClean="0"/>
              <a:t>SICO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09" y="1591671"/>
            <a:ext cx="3245558" cy="48590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843" y="1555668"/>
            <a:ext cx="3356141" cy="4801287"/>
          </a:xfrm>
          <a:prstGeom prst="rect">
            <a:avLst/>
          </a:prstGeom>
        </p:spPr>
      </p:pic>
      <p:sp>
        <p:nvSpPr>
          <p:cNvPr id="14" name="Line Callout 2 13"/>
          <p:cNvSpPr/>
          <p:nvPr/>
        </p:nvSpPr>
        <p:spPr>
          <a:xfrm>
            <a:off x="3880784" y="5423095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-96100"/>
              <a:gd name="adj6" fmla="val -84691"/>
            </a:avLst>
          </a:prstGeom>
          <a:solidFill>
            <a:srgbClr val="0B478F"/>
          </a:solidFill>
          <a:ln>
            <a:solidFill>
              <a:schemeClr val="bg2">
                <a:lumMod val="40000"/>
                <a:lumOff val="60000"/>
              </a:schemeClr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5" name="Line Callout 2 14"/>
          <p:cNvSpPr/>
          <p:nvPr/>
        </p:nvSpPr>
        <p:spPr>
          <a:xfrm>
            <a:off x="8783044" y="5221295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189564"/>
              <a:gd name="adj6" fmla="val -58582"/>
            </a:avLst>
          </a:prstGeom>
          <a:solidFill>
            <a:srgbClr val="0B478F"/>
          </a:solidFill>
          <a:ln>
            <a:solidFill>
              <a:schemeClr val="bg2">
                <a:lumMod val="40000"/>
                <a:lumOff val="60000"/>
              </a:schemeClr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17" name="Rectangle 16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3155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Pasos para Instalación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7052" y="1165234"/>
            <a:ext cx="8946541" cy="6427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400" dirty="0" smtClean="0"/>
              <a:t>2. Buscar </a:t>
            </a:r>
            <a:r>
              <a:rPr lang="es-ES" sz="1400" dirty="0"/>
              <a:t>el archivo </a:t>
            </a:r>
            <a:r>
              <a:rPr lang="es-ES" sz="1400" dirty="0" err="1" smtClean="0"/>
              <a:t>SICO.apk</a:t>
            </a:r>
            <a:r>
              <a:rPr lang="es-ES" sz="1400" dirty="0" smtClean="0"/>
              <a:t> en </a:t>
            </a:r>
            <a:r>
              <a:rPr lang="es-ES" sz="1400" dirty="0"/>
              <a:t>el </a:t>
            </a:r>
            <a:r>
              <a:rPr lang="es-ES" sz="1400" dirty="0" err="1"/>
              <a:t>movil</a:t>
            </a:r>
            <a:r>
              <a:rPr lang="es-ES" sz="1400" dirty="0"/>
              <a:t> a través de la </a:t>
            </a:r>
            <a:r>
              <a:rPr lang="es-ES" sz="1400" dirty="0" err="1"/>
              <a:t>opcion</a:t>
            </a:r>
            <a:r>
              <a:rPr lang="es-ES" sz="1400" b="1" dirty="0"/>
              <a:t> Mis </a:t>
            </a:r>
            <a:r>
              <a:rPr lang="es-ES" sz="1400" b="1" dirty="0" smtClean="0"/>
              <a:t>Archivos, Administrador </a:t>
            </a:r>
            <a:r>
              <a:rPr lang="es-ES" sz="1400" b="1" dirty="0"/>
              <a:t>de </a:t>
            </a:r>
            <a:r>
              <a:rPr lang="es-ES" sz="1400" b="1" dirty="0" smtClean="0"/>
              <a:t>Archivos o </a:t>
            </a:r>
            <a:r>
              <a:rPr lang="es-ES" sz="1400" b="1" dirty="0"/>
              <a:t>Gestor de Archivos</a:t>
            </a:r>
            <a:r>
              <a:rPr lang="es-ES" sz="1400" b="1" dirty="0" smtClean="0"/>
              <a:t>.</a:t>
            </a:r>
            <a:endParaRPr lang="es-ES" sz="1400" dirty="0"/>
          </a:p>
          <a:p>
            <a:pPr marL="0" indent="0">
              <a:buNone/>
            </a:pPr>
            <a:endParaRPr lang="es-ES" sz="1800" b="1" dirty="0" smtClean="0"/>
          </a:p>
          <a:p>
            <a:pPr marL="0" indent="0">
              <a:buNone/>
            </a:pPr>
            <a:endParaRPr lang="es-ES" sz="1200" b="1" dirty="0" smtClean="0"/>
          </a:p>
          <a:p>
            <a:pPr marL="0" indent="0">
              <a:buNone/>
            </a:pPr>
            <a:endParaRPr lang="es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547" y="5269850"/>
            <a:ext cx="1416892" cy="133484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339926" y="6501740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200" dirty="0" smtClean="0"/>
              <a:t>Todos los derechos reservados </a:t>
            </a:r>
            <a:r>
              <a:rPr lang="es-US" sz="1200" b="1" dirty="0" smtClean="0"/>
              <a:t>DINTEL</a:t>
            </a:r>
            <a:r>
              <a:rPr lang="es-US" sz="1200" dirty="0" smtClean="0"/>
              <a:t> </a:t>
            </a:r>
            <a:r>
              <a:rPr lang="es-US" sz="1200" dirty="0" smtClean="0"/>
              <a:t>2018.  </a:t>
            </a:r>
            <a:r>
              <a:rPr lang="es-US" sz="1200" dirty="0" smtClean="0"/>
              <a:t>Policía Nacional – Dirección Central de Inteligencia. Rep. Dom.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0332295" y="880224"/>
            <a:ext cx="91747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s-US" sz="1050" b="1" dirty="0" smtClean="0"/>
              <a:t>SICO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322" y="1661096"/>
            <a:ext cx="3709623" cy="4840644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831273" y="1674421"/>
            <a:ext cx="3455720" cy="4827319"/>
            <a:chOff x="831273" y="1674421"/>
            <a:chExt cx="3455720" cy="482731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273" y="1674421"/>
              <a:ext cx="3455720" cy="4827319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1021278" y="3402280"/>
              <a:ext cx="3062442" cy="27432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bg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ight Arrow 16"/>
          <p:cNvSpPr/>
          <p:nvPr/>
        </p:nvSpPr>
        <p:spPr>
          <a:xfrm>
            <a:off x="4386970" y="2879585"/>
            <a:ext cx="781202" cy="288574"/>
          </a:xfrm>
          <a:prstGeom prst="rightArrow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2 19"/>
          <p:cNvSpPr/>
          <p:nvPr/>
        </p:nvSpPr>
        <p:spPr>
          <a:xfrm>
            <a:off x="2279367" y="3360716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-113800"/>
              <a:gd name="adj6" fmla="val -79687"/>
            </a:avLst>
          </a:prstGeom>
          <a:solidFill>
            <a:srgbClr val="0B478F"/>
          </a:solidFill>
          <a:ln>
            <a:solidFill>
              <a:schemeClr val="bg2">
                <a:lumMod val="40000"/>
                <a:lumOff val="60000"/>
              </a:schemeClr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1" name="Line Callout 2 20"/>
          <p:cNvSpPr/>
          <p:nvPr/>
        </p:nvSpPr>
        <p:spPr>
          <a:xfrm>
            <a:off x="8908795" y="2340291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-96100"/>
              <a:gd name="adj6" fmla="val -84691"/>
            </a:avLst>
          </a:prstGeom>
          <a:solidFill>
            <a:srgbClr val="0B478F"/>
          </a:solidFill>
          <a:ln>
            <a:solidFill>
              <a:schemeClr val="bg2">
                <a:lumMod val="40000"/>
                <a:lumOff val="60000"/>
              </a:schemeClr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23" name="Rectangle 22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441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0" grpId="0" animBg="1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Pasos para Instalación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7678" y="1236484"/>
            <a:ext cx="8946541" cy="8684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400" dirty="0" smtClean="0"/>
              <a:t>3. Si </a:t>
            </a:r>
            <a:r>
              <a:rPr lang="es-ES" sz="1400" dirty="0" smtClean="0"/>
              <a:t>el </a:t>
            </a:r>
            <a:r>
              <a:rPr lang="es-ES" sz="1400" dirty="0" err="1" smtClean="0"/>
              <a:t>apk</a:t>
            </a:r>
            <a:r>
              <a:rPr lang="es-ES" sz="1400" dirty="0" smtClean="0"/>
              <a:t> lo visualizan así </a:t>
            </a:r>
            <a:r>
              <a:rPr lang="es-ES" sz="1400" dirty="0" err="1" smtClean="0"/>
              <a:t>SICO.apk.</a:t>
            </a:r>
            <a:r>
              <a:rPr lang="es-ES" sz="1400" b="1" dirty="0" err="1" smtClean="0"/>
              <a:t>enc</a:t>
            </a:r>
            <a:r>
              <a:rPr lang="es-ES" sz="1400" b="1" dirty="0" smtClean="0"/>
              <a:t> </a:t>
            </a:r>
            <a:r>
              <a:rPr lang="es-ES" sz="1400" dirty="0" smtClean="0"/>
              <a:t>(encriptado). Hacer </a:t>
            </a:r>
            <a:r>
              <a:rPr lang="es-ES" sz="1400" dirty="0" err="1" smtClean="0"/>
              <a:t>click</a:t>
            </a:r>
            <a:r>
              <a:rPr lang="es-ES" sz="1400" dirty="0" smtClean="0"/>
              <a:t> sobre </a:t>
            </a:r>
            <a:r>
              <a:rPr lang="es-ES" sz="1400" dirty="0" err="1" smtClean="0"/>
              <a:t>SICO.apk.</a:t>
            </a:r>
            <a:r>
              <a:rPr lang="es-ES" sz="1400" b="1" dirty="0" err="1" smtClean="0"/>
              <a:t>enc</a:t>
            </a:r>
            <a:r>
              <a:rPr lang="es-ES" sz="1400" b="1" dirty="0" smtClean="0"/>
              <a:t> y m</a:t>
            </a:r>
            <a:r>
              <a:rPr lang="es-ES" sz="1400" dirty="0" smtClean="0"/>
              <a:t>antener presionado hasta que se muestre la opción </a:t>
            </a:r>
            <a:r>
              <a:rPr lang="es-ES" sz="1400" b="1" dirty="0" smtClean="0"/>
              <a:t> MÁS</a:t>
            </a:r>
            <a:r>
              <a:rPr lang="es-ES" sz="1400" dirty="0" smtClean="0"/>
              <a:t> (arriba a la derecha) o la opción renombrar, hacer </a:t>
            </a:r>
            <a:r>
              <a:rPr lang="es-ES" sz="1400" dirty="0" err="1" smtClean="0"/>
              <a:t>click</a:t>
            </a:r>
            <a:r>
              <a:rPr lang="es-ES" sz="1400" dirty="0" smtClean="0"/>
              <a:t> en </a:t>
            </a:r>
            <a:r>
              <a:rPr lang="es-ES" sz="1400" dirty="0"/>
              <a:t>MÁS </a:t>
            </a:r>
            <a:r>
              <a:rPr lang="es-ES" sz="1400" dirty="0" smtClean="0"/>
              <a:t>y utilizar la opción renombrar, borre </a:t>
            </a:r>
            <a:r>
              <a:rPr lang="es-ES" sz="1400" b="1" dirty="0" smtClean="0"/>
              <a:t>.</a:t>
            </a:r>
            <a:r>
              <a:rPr lang="es-ES" sz="1400" b="1" dirty="0" err="1" smtClean="0"/>
              <a:t>enc</a:t>
            </a:r>
            <a:r>
              <a:rPr lang="es-ES" sz="1400" b="1" dirty="0" smtClean="0"/>
              <a:t>. </a:t>
            </a:r>
          </a:p>
          <a:p>
            <a:pPr marL="0" indent="0">
              <a:buNone/>
            </a:pPr>
            <a:endParaRPr lang="es-ES" sz="1400" b="1" dirty="0" smtClean="0"/>
          </a:p>
          <a:p>
            <a:pPr marL="0" indent="0">
              <a:buNone/>
            </a:pPr>
            <a:endParaRPr lang="es-ES" sz="1400" b="1" dirty="0" smtClean="0"/>
          </a:p>
          <a:p>
            <a:pPr marL="0" indent="0">
              <a:buNone/>
            </a:pPr>
            <a:endParaRPr lang="es-US" sz="1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547" y="5269850"/>
            <a:ext cx="1416892" cy="133484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339926" y="6501740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200" dirty="0" smtClean="0"/>
              <a:t>Todos los derechos reservados </a:t>
            </a:r>
            <a:r>
              <a:rPr lang="es-US" sz="1200" b="1" dirty="0" smtClean="0"/>
              <a:t>DINTEL</a:t>
            </a:r>
            <a:r>
              <a:rPr lang="es-US" sz="1200" dirty="0" smtClean="0"/>
              <a:t> </a:t>
            </a:r>
            <a:r>
              <a:rPr lang="es-US" sz="1200" dirty="0" smtClean="0"/>
              <a:t>2018.  </a:t>
            </a:r>
            <a:r>
              <a:rPr lang="es-US" sz="1200" dirty="0" smtClean="0"/>
              <a:t>Policía Nacional – Dirección Central de Inteligencia. Rep. Dom.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0332295" y="880224"/>
            <a:ext cx="91747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s-US" sz="1050" b="1" dirty="0" smtClean="0"/>
              <a:t>SICO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53" y="2104910"/>
            <a:ext cx="3444937" cy="4396830"/>
          </a:xfrm>
          <a:prstGeom prst="rect">
            <a:avLst/>
          </a:prstGeom>
        </p:spPr>
      </p:pic>
      <p:sp>
        <p:nvSpPr>
          <p:cNvPr id="14" name="Right Arrow 13"/>
          <p:cNvSpPr/>
          <p:nvPr/>
        </p:nvSpPr>
        <p:spPr>
          <a:xfrm rot="11057482">
            <a:off x="1856196" y="2223612"/>
            <a:ext cx="1226648" cy="288574"/>
          </a:xfrm>
          <a:prstGeom prst="rightArrow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ine Callout 2 17"/>
          <p:cNvSpPr/>
          <p:nvPr/>
        </p:nvSpPr>
        <p:spPr>
          <a:xfrm>
            <a:off x="2680635" y="4422969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-96100"/>
              <a:gd name="adj6" fmla="val -84691"/>
            </a:avLst>
          </a:prstGeom>
          <a:solidFill>
            <a:srgbClr val="0B478F"/>
          </a:solidFill>
          <a:ln>
            <a:solidFill>
              <a:schemeClr val="bg2">
                <a:lumMod val="40000"/>
                <a:lumOff val="60000"/>
              </a:schemeClr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20" name="Rectangle 19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370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Pasos para Instalación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204274"/>
            <a:ext cx="8946541" cy="666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400" dirty="0" smtClean="0"/>
              <a:t>4. Por </a:t>
            </a:r>
            <a:r>
              <a:rPr lang="es-ES" sz="1400" dirty="0" smtClean="0"/>
              <a:t>último </a:t>
            </a:r>
            <a:r>
              <a:rPr lang="es-ES" sz="1400" dirty="0"/>
              <a:t>hacer </a:t>
            </a:r>
            <a:r>
              <a:rPr lang="es-ES" sz="1400" dirty="0" err="1"/>
              <a:t>tap</a:t>
            </a:r>
            <a:r>
              <a:rPr lang="es-ES" sz="1400" dirty="0"/>
              <a:t> (</a:t>
            </a:r>
            <a:r>
              <a:rPr lang="es-ES" sz="1400" dirty="0" err="1"/>
              <a:t>click</a:t>
            </a:r>
            <a:r>
              <a:rPr lang="es-ES" sz="1400" dirty="0"/>
              <a:t>) sobre el </a:t>
            </a:r>
            <a:r>
              <a:rPr lang="es-ES" sz="1400" dirty="0" err="1"/>
              <a:t>apk</a:t>
            </a:r>
            <a:r>
              <a:rPr lang="es-ES" sz="1400" dirty="0"/>
              <a:t> y presionar Instalar.</a:t>
            </a:r>
          </a:p>
          <a:p>
            <a:pPr marL="457200" indent="-457200">
              <a:buFont typeface="+mj-lt"/>
              <a:buAutoNum type="arabicPeriod"/>
            </a:pPr>
            <a:endParaRPr lang="es-ES" sz="1400" b="1" dirty="0" smtClean="0"/>
          </a:p>
          <a:p>
            <a:pPr marL="0" indent="0">
              <a:buNone/>
            </a:pPr>
            <a:endParaRPr lang="es-ES" sz="1400" b="1" dirty="0" smtClean="0"/>
          </a:p>
          <a:p>
            <a:pPr marL="0" indent="0">
              <a:buNone/>
            </a:pPr>
            <a:endParaRPr lang="es-US" sz="1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547" y="5269850"/>
            <a:ext cx="1416892" cy="1334847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339926" y="6501740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200" dirty="0" smtClean="0"/>
              <a:t>Todos los derechos reservados </a:t>
            </a:r>
            <a:r>
              <a:rPr lang="es-US" sz="1200" b="1" dirty="0" smtClean="0"/>
              <a:t>DINTEL</a:t>
            </a:r>
            <a:r>
              <a:rPr lang="es-US" sz="1200" dirty="0" smtClean="0"/>
              <a:t> </a:t>
            </a:r>
            <a:r>
              <a:rPr lang="es-US" sz="1200" dirty="0" smtClean="0"/>
              <a:t>2018.  </a:t>
            </a:r>
            <a:r>
              <a:rPr lang="es-US" sz="1200" dirty="0" smtClean="0"/>
              <a:t>Policía Nacional – Dirección Central de Inteligencia. Rep. Dom.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0332295" y="880224"/>
            <a:ext cx="91747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s-US" sz="1050" b="1" dirty="0" smtClean="0"/>
              <a:t>SICO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62" y="1626920"/>
            <a:ext cx="3561106" cy="4857248"/>
          </a:xfrm>
          <a:prstGeom prst="rect">
            <a:avLst/>
          </a:prstGeom>
        </p:spPr>
      </p:pic>
      <p:sp>
        <p:nvSpPr>
          <p:cNvPr id="15" name="Line Callout 2 14"/>
          <p:cNvSpPr/>
          <p:nvPr/>
        </p:nvSpPr>
        <p:spPr>
          <a:xfrm>
            <a:off x="4548361" y="5447945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183561"/>
              <a:gd name="adj6" fmla="val -103457"/>
            </a:avLst>
          </a:prstGeom>
          <a:solidFill>
            <a:srgbClr val="0B478F"/>
          </a:solidFill>
          <a:ln>
            <a:solidFill>
              <a:schemeClr val="bg2">
                <a:lumMod val="40000"/>
                <a:lumOff val="60000"/>
              </a:schemeClr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17" name="Rectangle 16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403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Ejecución </a:t>
            </a:r>
            <a:r>
              <a:rPr lang="es-US" sz="2000" dirty="0"/>
              <a:t>(1 de </a:t>
            </a:r>
            <a:r>
              <a:rPr lang="es-US" sz="2000" dirty="0" smtClean="0"/>
              <a:t>6)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547" y="5269850"/>
            <a:ext cx="1416892" cy="1334847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39926" y="6501740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200" dirty="0" smtClean="0"/>
              <a:t>Todos los derechos reservados </a:t>
            </a:r>
            <a:r>
              <a:rPr lang="es-US" sz="1200" b="1" dirty="0" smtClean="0"/>
              <a:t>DINTEL</a:t>
            </a:r>
            <a:r>
              <a:rPr lang="es-US" sz="1200" dirty="0" smtClean="0"/>
              <a:t> </a:t>
            </a:r>
            <a:r>
              <a:rPr lang="es-US" sz="1200" dirty="0" smtClean="0"/>
              <a:t>2018.  </a:t>
            </a:r>
            <a:r>
              <a:rPr lang="es-US" sz="1200" dirty="0" smtClean="0"/>
              <a:t>Policía Nacional – Dirección Central de Inteligencia. Rep. Dom.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071112" y="1971608"/>
            <a:ext cx="732024" cy="1017976"/>
            <a:chOff x="1609340" y="1442211"/>
            <a:chExt cx="732024" cy="101797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1165" y="1442211"/>
              <a:ext cx="710199" cy="710199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1609340" y="2152410"/>
              <a:ext cx="6655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 SICO</a:t>
              </a:r>
              <a:endParaRPr lang="en-US" sz="1400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46111" y="1673709"/>
            <a:ext cx="1608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/>
              <a:t>Icono</a:t>
            </a:r>
            <a:r>
              <a:rPr lang="en-US" sz="1400" b="1" dirty="0" smtClean="0"/>
              <a:t> de la App</a:t>
            </a:r>
            <a:endParaRPr lang="en-US" sz="14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341" y="2036434"/>
            <a:ext cx="2459724" cy="404487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62937" y="1677384"/>
            <a:ext cx="2143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smtClean="0"/>
              <a:t>Splash </a:t>
            </a:r>
            <a:r>
              <a:rPr lang="en-US" sz="1400" dirty="0" smtClean="0"/>
              <a:t>(</a:t>
            </a:r>
            <a:r>
              <a:rPr lang="en-US" sz="1400" dirty="0" err="1" smtClean="0"/>
              <a:t>Pantalla</a:t>
            </a:r>
            <a:r>
              <a:rPr lang="en-US" sz="1400" dirty="0" smtClean="0"/>
              <a:t> </a:t>
            </a:r>
            <a:r>
              <a:rPr lang="en-US" sz="1400" dirty="0" err="1" smtClean="0"/>
              <a:t>Inicio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98" y="2038244"/>
            <a:ext cx="2424463" cy="404487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573756" y="1673709"/>
            <a:ext cx="20120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Opciones</a:t>
            </a:r>
            <a:r>
              <a:rPr lang="en-US" sz="1400" dirty="0" smtClean="0"/>
              <a:t> para Login</a:t>
            </a:r>
            <a:endParaRPr lang="en-US" sz="1400" dirty="0"/>
          </a:p>
        </p:txBody>
      </p:sp>
      <p:sp>
        <p:nvSpPr>
          <p:cNvPr id="17" name="Line Callout 2 16"/>
          <p:cNvSpPr/>
          <p:nvPr/>
        </p:nvSpPr>
        <p:spPr>
          <a:xfrm>
            <a:off x="8996906" y="2395576"/>
            <a:ext cx="2082574" cy="8072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39646"/>
              <a:gd name="adj6" fmla="val -61968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Para </a:t>
            </a:r>
            <a:r>
              <a:rPr lang="en-US" sz="1400" dirty="0" err="1" smtClean="0">
                <a:solidFill>
                  <a:schemeClr val="tx1"/>
                </a:solidFill>
              </a:rPr>
              <a:t>Oficiales</a:t>
            </a:r>
            <a:r>
              <a:rPr lang="en-US" sz="1400" dirty="0" smtClean="0">
                <a:solidFill>
                  <a:schemeClr val="tx1"/>
                </a:solidFill>
              </a:rPr>
              <a:t> (DINTEL y </a:t>
            </a:r>
            <a:r>
              <a:rPr lang="en-US" sz="1400" dirty="0" err="1" smtClean="0">
                <a:solidFill>
                  <a:schemeClr val="tx1"/>
                </a:solidFill>
              </a:rPr>
              <a:t>otros</a:t>
            </a:r>
            <a:r>
              <a:rPr lang="en-US" sz="1400" dirty="0" smtClean="0">
                <a:solidFill>
                  <a:schemeClr val="tx1"/>
                </a:solidFill>
              </a:rPr>
              <a:t>. </a:t>
            </a:r>
            <a:r>
              <a:rPr lang="en-US" sz="1400" dirty="0" err="1" smtClean="0">
                <a:solidFill>
                  <a:schemeClr val="tx1"/>
                </a:solidFill>
              </a:rPr>
              <a:t>Por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definir</a:t>
            </a:r>
            <a:r>
              <a:rPr lang="en-US" sz="1400" dirty="0" smtClean="0">
                <a:solidFill>
                  <a:schemeClr val="tx1"/>
                </a:solidFill>
              </a:rPr>
              <a:t>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Line Callout 2 17"/>
          <p:cNvSpPr/>
          <p:nvPr/>
        </p:nvSpPr>
        <p:spPr>
          <a:xfrm>
            <a:off x="8996906" y="4205671"/>
            <a:ext cx="2082574" cy="781075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0285"/>
              <a:gd name="adj6" fmla="val -60504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Para </a:t>
            </a:r>
            <a:r>
              <a:rPr lang="en-US" sz="1400" dirty="0" err="1" smtClean="0">
                <a:solidFill>
                  <a:schemeClr val="tx1"/>
                </a:solidFill>
              </a:rPr>
              <a:t>Comunitarios</a:t>
            </a:r>
            <a:r>
              <a:rPr lang="en-US" sz="1400" dirty="0" smtClean="0">
                <a:solidFill>
                  <a:schemeClr val="tx1"/>
                </a:solidFill>
              </a:rPr>
              <a:t> (Juntas de </a:t>
            </a:r>
            <a:r>
              <a:rPr lang="en-US" sz="1400" dirty="0" err="1" smtClean="0">
                <a:solidFill>
                  <a:schemeClr val="tx1"/>
                </a:solidFill>
              </a:rPr>
              <a:t>Vecinos</a:t>
            </a:r>
            <a:r>
              <a:rPr lang="en-US" sz="1400" dirty="0" smtClean="0">
                <a:solidFill>
                  <a:schemeClr val="tx1"/>
                </a:solidFill>
              </a:rPr>
              <a:t>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153892" y="1179006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3775611" y="1184397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6641170" y="1180722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19" idx="6"/>
            <a:endCxn id="20" idx="2"/>
          </p:cNvCxnSpPr>
          <p:nvPr/>
        </p:nvCxnSpPr>
        <p:spPr>
          <a:xfrm>
            <a:off x="1711072" y="1450170"/>
            <a:ext cx="2064539" cy="5391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6"/>
            <a:endCxn id="21" idx="2"/>
          </p:cNvCxnSpPr>
          <p:nvPr/>
        </p:nvCxnSpPr>
        <p:spPr>
          <a:xfrm flipV="1">
            <a:off x="4332791" y="1451886"/>
            <a:ext cx="2308379" cy="367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 txBox="1">
            <a:spLocks/>
          </p:cNvSpPr>
          <p:nvPr/>
        </p:nvSpPr>
        <p:spPr>
          <a:xfrm>
            <a:off x="10332295" y="880224"/>
            <a:ext cx="91747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s-US" sz="1050" b="1" dirty="0" smtClean="0"/>
              <a:t>SICO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26" name="Rectangle 25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6092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5" grpId="0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Ejecución </a:t>
            </a:r>
            <a:r>
              <a:rPr lang="es-US" sz="2000" dirty="0" smtClean="0"/>
              <a:t>(2 de 6)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547" y="5269850"/>
            <a:ext cx="1416892" cy="1334847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39926" y="6501740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200" dirty="0" smtClean="0"/>
              <a:t>Todos los derechos reservados </a:t>
            </a:r>
            <a:r>
              <a:rPr lang="es-US" sz="1200" b="1" dirty="0" smtClean="0"/>
              <a:t>DINTEL</a:t>
            </a:r>
            <a:r>
              <a:rPr lang="es-US" sz="1200" dirty="0" smtClean="0"/>
              <a:t> </a:t>
            </a:r>
            <a:r>
              <a:rPr lang="es-US" sz="1200" dirty="0" smtClean="0"/>
              <a:t>2018.  </a:t>
            </a:r>
            <a:r>
              <a:rPr lang="es-US" sz="1200" dirty="0" smtClean="0"/>
              <a:t>Policía Nacional – Dirección Central de Inteligencia. Rep. Dom.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727" y="2075071"/>
            <a:ext cx="2402434" cy="404487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895581" y="1723625"/>
            <a:ext cx="1962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/>
              <a:t>Registrarse</a:t>
            </a:r>
            <a:r>
              <a:rPr lang="en-US" sz="1400" b="1" dirty="0" smtClean="0"/>
              <a:t> </a:t>
            </a:r>
            <a:r>
              <a:rPr lang="en-US" sz="1400" dirty="0" smtClean="0"/>
              <a:t>(</a:t>
            </a:r>
            <a:r>
              <a:rPr lang="en-US" sz="1400" dirty="0" err="1" smtClean="0"/>
              <a:t>Cédula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954" y="2105522"/>
            <a:ext cx="2345593" cy="404487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03840" y="1758151"/>
            <a:ext cx="2156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Completando</a:t>
            </a:r>
            <a:r>
              <a:rPr lang="en-US" sz="1400" dirty="0" smtClean="0"/>
              <a:t> </a:t>
            </a:r>
            <a:r>
              <a:rPr lang="en-US" sz="1400" dirty="0" err="1" smtClean="0"/>
              <a:t>Registro</a:t>
            </a:r>
            <a:endParaRPr lang="en-US" sz="1400" dirty="0"/>
          </a:p>
        </p:txBody>
      </p:sp>
      <p:sp>
        <p:nvSpPr>
          <p:cNvPr id="19" name="Oval 18"/>
          <p:cNvSpPr/>
          <p:nvPr/>
        </p:nvSpPr>
        <p:spPr>
          <a:xfrm>
            <a:off x="1663346" y="1179006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0" name="Oval 19"/>
          <p:cNvSpPr/>
          <p:nvPr/>
        </p:nvSpPr>
        <p:spPr>
          <a:xfrm>
            <a:off x="4693717" y="1161967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8462733" y="1179006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19" idx="6"/>
            <a:endCxn id="20" idx="2"/>
          </p:cNvCxnSpPr>
          <p:nvPr/>
        </p:nvCxnSpPr>
        <p:spPr>
          <a:xfrm flipV="1">
            <a:off x="2220526" y="1433131"/>
            <a:ext cx="2473191" cy="17039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6"/>
            <a:endCxn id="21" idx="2"/>
          </p:cNvCxnSpPr>
          <p:nvPr/>
        </p:nvCxnSpPr>
        <p:spPr>
          <a:xfrm>
            <a:off x="5250897" y="1433131"/>
            <a:ext cx="3211836" cy="17039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40" y="2075071"/>
            <a:ext cx="2415240" cy="4044877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61998" y="1697657"/>
            <a:ext cx="21868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Login </a:t>
            </a:r>
            <a:r>
              <a:rPr lang="en-US" sz="1400" dirty="0" smtClean="0"/>
              <a:t>(</a:t>
            </a:r>
            <a:r>
              <a:rPr lang="en-US" sz="1400" dirty="0" err="1" smtClean="0"/>
              <a:t>Registro</a:t>
            </a:r>
            <a:r>
              <a:rPr lang="en-US" sz="1400" dirty="0" smtClean="0"/>
              <a:t> </a:t>
            </a:r>
            <a:r>
              <a:rPr lang="en-US" sz="1400" dirty="0" err="1" smtClean="0"/>
              <a:t>Usuario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26" name="Line Callout 2 25"/>
          <p:cNvSpPr/>
          <p:nvPr/>
        </p:nvSpPr>
        <p:spPr>
          <a:xfrm>
            <a:off x="2748815" y="4922596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-49219"/>
              <a:gd name="adj6" fmla="val -94517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9" name="Line Callout 2 28"/>
          <p:cNvSpPr/>
          <p:nvPr/>
        </p:nvSpPr>
        <p:spPr>
          <a:xfrm>
            <a:off x="6442105" y="3028188"/>
            <a:ext cx="1064342" cy="56093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-11182"/>
              <a:gd name="adj6" fmla="val -100244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 smtClean="0">
                <a:solidFill>
                  <a:schemeClr val="tx1"/>
                </a:solidFill>
              </a:rPr>
              <a:t>Digite</a:t>
            </a:r>
            <a:r>
              <a:rPr lang="en-US" sz="1400" dirty="0" smtClean="0">
                <a:solidFill>
                  <a:schemeClr val="tx1"/>
                </a:solidFill>
              </a:rPr>
              <a:t> # </a:t>
            </a:r>
            <a:r>
              <a:rPr lang="en-US" sz="1400" dirty="0" err="1" smtClean="0">
                <a:solidFill>
                  <a:schemeClr val="tx1"/>
                </a:solidFill>
              </a:rPr>
              <a:t>Cédula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0" name="Line Callout 2 29"/>
          <p:cNvSpPr/>
          <p:nvPr/>
        </p:nvSpPr>
        <p:spPr>
          <a:xfrm>
            <a:off x="6364408" y="3895105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-154947"/>
              <a:gd name="adj6" fmla="val -106527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1" name="Line Callout 2 30"/>
          <p:cNvSpPr/>
          <p:nvPr/>
        </p:nvSpPr>
        <p:spPr>
          <a:xfrm>
            <a:off x="10705508" y="2146699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60285"/>
              <a:gd name="adj6" fmla="val -65159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3" name="Line Callout 2 32"/>
          <p:cNvSpPr/>
          <p:nvPr/>
        </p:nvSpPr>
        <p:spPr>
          <a:xfrm>
            <a:off x="10393801" y="3185160"/>
            <a:ext cx="1453746" cy="1215652"/>
          </a:xfrm>
          <a:prstGeom prst="borderCallout2">
            <a:avLst>
              <a:gd name="adj1" fmla="val 45182"/>
              <a:gd name="adj2" fmla="val -3504"/>
              <a:gd name="adj3" fmla="val 52120"/>
              <a:gd name="adj4" fmla="val -31699"/>
              <a:gd name="adj5" fmla="val 129187"/>
              <a:gd name="adj6" fmla="val -80893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 smtClean="0">
                <a:solidFill>
                  <a:schemeClr val="tx1"/>
                </a:solidFill>
              </a:rPr>
              <a:t>Verifique</a:t>
            </a:r>
            <a:r>
              <a:rPr lang="en-US" sz="1400" dirty="0" smtClean="0">
                <a:solidFill>
                  <a:schemeClr val="tx1"/>
                </a:solidFill>
              </a:rPr>
              <a:t> y Complete, </a:t>
            </a:r>
            <a:r>
              <a:rPr lang="en-US" sz="1400" dirty="0" err="1" smtClean="0">
                <a:solidFill>
                  <a:schemeClr val="tx1"/>
                </a:solidFill>
              </a:rPr>
              <a:t>es</a:t>
            </a:r>
            <a:r>
              <a:rPr lang="en-US" sz="1400" dirty="0" smtClean="0">
                <a:solidFill>
                  <a:schemeClr val="tx1"/>
                </a:solidFill>
              </a:rPr>
              <a:t> lo ideal, </a:t>
            </a:r>
            <a:r>
              <a:rPr lang="en-US" sz="1400" dirty="0" err="1" smtClean="0">
                <a:solidFill>
                  <a:schemeClr val="tx1"/>
                </a:solidFill>
              </a:rPr>
              <a:t>aunque</a:t>
            </a:r>
            <a:r>
              <a:rPr lang="en-US" sz="1400" dirty="0" smtClean="0">
                <a:solidFill>
                  <a:schemeClr val="tx1"/>
                </a:solidFill>
              </a:rPr>
              <a:t> no </a:t>
            </a:r>
            <a:r>
              <a:rPr lang="en-US" sz="1400" dirty="0" err="1" smtClean="0">
                <a:solidFill>
                  <a:schemeClr val="tx1"/>
                </a:solidFill>
              </a:rPr>
              <a:t>Obligatorio</a:t>
            </a:r>
            <a:r>
              <a:rPr lang="en-US" sz="1400" dirty="0" smtClean="0">
                <a:solidFill>
                  <a:schemeClr val="tx1"/>
                </a:solidFill>
              </a:rPr>
              <a:t>.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5" name="Straight Arrow Connector 34"/>
          <p:cNvCxnSpPr>
            <a:stCxn id="33" idx="3"/>
            <a:endCxn id="31" idx="1"/>
          </p:cNvCxnSpPr>
          <p:nvPr/>
        </p:nvCxnSpPr>
        <p:spPr>
          <a:xfrm flipV="1">
            <a:off x="11120674" y="2550299"/>
            <a:ext cx="155854" cy="6348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"/>
          <p:cNvSpPr txBox="1">
            <a:spLocks/>
          </p:cNvSpPr>
          <p:nvPr/>
        </p:nvSpPr>
        <p:spPr>
          <a:xfrm>
            <a:off x="10332295" y="880224"/>
            <a:ext cx="91747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s-US" sz="1050" b="1" dirty="0" smtClean="0"/>
              <a:t>SICO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32" name="Rectangle 31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8255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9" grpId="0" animBg="1"/>
      <p:bldP spid="20" grpId="0" animBg="1"/>
      <p:bldP spid="21" grpId="0" animBg="1"/>
      <p:bldP spid="24" grpId="0"/>
      <p:bldP spid="26" grpId="0" animBg="1"/>
      <p:bldP spid="29" grpId="0" animBg="1"/>
      <p:bldP spid="30" grpId="0" animBg="1"/>
      <p:bldP spid="31" grpId="0" animBg="1"/>
      <p:bldP spid="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Ejecución </a:t>
            </a:r>
            <a:r>
              <a:rPr lang="es-US" sz="2000" dirty="0" smtClean="0"/>
              <a:t>(3 de 6)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547" y="5269850"/>
            <a:ext cx="1416892" cy="1334847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39926" y="6501740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200" dirty="0" smtClean="0"/>
              <a:t>Todos los derechos reservados </a:t>
            </a:r>
            <a:r>
              <a:rPr lang="es-US" sz="1200" b="1" dirty="0" smtClean="0"/>
              <a:t>DINTEL</a:t>
            </a:r>
            <a:r>
              <a:rPr lang="es-US" sz="1200" dirty="0" smtClean="0"/>
              <a:t> </a:t>
            </a:r>
            <a:r>
              <a:rPr lang="es-US" sz="1200" dirty="0" smtClean="0"/>
              <a:t>2018.  </a:t>
            </a:r>
            <a:r>
              <a:rPr lang="es-US" sz="1200" dirty="0" smtClean="0"/>
              <a:t>Policía Nacional – Dirección Central de Inteligencia. Rep. Dom.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322" y="2075071"/>
            <a:ext cx="2275243" cy="404487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023783" y="1721333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/>
              <a:t>Denuncias</a:t>
            </a:r>
            <a:endParaRPr lang="en-US" sz="1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129" y="2105522"/>
            <a:ext cx="2275243" cy="404487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34648" y="1767294"/>
            <a:ext cx="10486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/>
              <a:t>Imagenes</a:t>
            </a:r>
            <a:endParaRPr lang="en-US" sz="1400" b="1" dirty="0"/>
          </a:p>
        </p:txBody>
      </p:sp>
      <p:sp>
        <p:nvSpPr>
          <p:cNvPr id="19" name="Oval 18"/>
          <p:cNvSpPr/>
          <p:nvPr/>
        </p:nvSpPr>
        <p:spPr>
          <a:xfrm>
            <a:off x="1547592" y="1179006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4896917" y="1161967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21" name="Oval 20"/>
          <p:cNvSpPr/>
          <p:nvPr/>
        </p:nvSpPr>
        <p:spPr>
          <a:xfrm>
            <a:off x="8462733" y="1179006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19" idx="6"/>
            <a:endCxn id="20" idx="2"/>
          </p:cNvCxnSpPr>
          <p:nvPr/>
        </p:nvCxnSpPr>
        <p:spPr>
          <a:xfrm flipV="1">
            <a:off x="2104772" y="1433131"/>
            <a:ext cx="2792145" cy="17039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6"/>
            <a:endCxn id="21" idx="2"/>
          </p:cNvCxnSpPr>
          <p:nvPr/>
        </p:nvCxnSpPr>
        <p:spPr>
          <a:xfrm>
            <a:off x="5454097" y="1433131"/>
            <a:ext cx="3008636" cy="17039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40" y="2075071"/>
            <a:ext cx="2415240" cy="4044877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61998" y="1697657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Login </a:t>
            </a:r>
            <a:r>
              <a:rPr lang="en-US" sz="1400" dirty="0" smtClean="0"/>
              <a:t>(</a:t>
            </a:r>
            <a:r>
              <a:rPr lang="en-US" sz="1400" dirty="0" err="1" smtClean="0"/>
              <a:t>Iniciar</a:t>
            </a:r>
            <a:r>
              <a:rPr lang="en-US" sz="1400" dirty="0" smtClean="0"/>
              <a:t> </a:t>
            </a:r>
            <a:r>
              <a:rPr lang="en-US" sz="1400" dirty="0" err="1" smtClean="0"/>
              <a:t>Sesión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26" name="Line Callout 2 25"/>
          <p:cNvSpPr/>
          <p:nvPr/>
        </p:nvSpPr>
        <p:spPr>
          <a:xfrm>
            <a:off x="2438401" y="2867729"/>
            <a:ext cx="1585382" cy="403600"/>
          </a:xfrm>
          <a:prstGeom prst="borderCallout2">
            <a:avLst>
              <a:gd name="adj1" fmla="val 45182"/>
              <a:gd name="adj2" fmla="val -3504"/>
              <a:gd name="adj3" fmla="val 67838"/>
              <a:gd name="adj4" fmla="val -15844"/>
              <a:gd name="adj5" fmla="val 135806"/>
              <a:gd name="adj6" fmla="val -33418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 smtClean="0">
                <a:solidFill>
                  <a:schemeClr val="tx1"/>
                </a:solidFill>
              </a:rPr>
              <a:t>Digite</a:t>
            </a:r>
            <a:r>
              <a:rPr lang="en-US" sz="1400" dirty="0" smtClean="0">
                <a:solidFill>
                  <a:schemeClr val="tx1"/>
                </a:solidFill>
              </a:rPr>
              <a:t> # </a:t>
            </a:r>
            <a:r>
              <a:rPr lang="en-US" sz="1400" dirty="0" err="1" smtClean="0">
                <a:solidFill>
                  <a:schemeClr val="tx1"/>
                </a:solidFill>
              </a:rPr>
              <a:t>Cédula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9" name="Line Callout 2 28"/>
          <p:cNvSpPr/>
          <p:nvPr/>
        </p:nvSpPr>
        <p:spPr>
          <a:xfrm>
            <a:off x="6487462" y="2164193"/>
            <a:ext cx="1147186" cy="702046"/>
          </a:xfrm>
          <a:prstGeom prst="borderCallout2">
            <a:avLst>
              <a:gd name="adj1" fmla="val 45182"/>
              <a:gd name="adj2" fmla="val -3504"/>
              <a:gd name="adj3" fmla="val 126655"/>
              <a:gd name="adj4" fmla="val -9659"/>
              <a:gd name="adj5" fmla="val 163713"/>
              <a:gd name="adj6" fmla="val -55871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 smtClean="0">
                <a:solidFill>
                  <a:schemeClr val="tx1"/>
                </a:solidFill>
              </a:rPr>
              <a:t>Texto</a:t>
            </a:r>
            <a:r>
              <a:rPr lang="en-US" sz="1400" dirty="0" smtClean="0">
                <a:solidFill>
                  <a:schemeClr val="tx1"/>
                </a:solidFill>
              </a:rPr>
              <a:t> de la </a:t>
            </a:r>
            <a:r>
              <a:rPr lang="en-US" sz="1400" dirty="0" err="1" smtClean="0">
                <a:solidFill>
                  <a:schemeClr val="tx1"/>
                </a:solidFill>
              </a:rPr>
              <a:t>Denuncia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0" name="Line Callout 2 29"/>
          <p:cNvSpPr/>
          <p:nvPr/>
        </p:nvSpPr>
        <p:spPr>
          <a:xfrm>
            <a:off x="6405741" y="4752144"/>
            <a:ext cx="1228908" cy="1367803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-36355"/>
              <a:gd name="adj6" fmla="val -130114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 smtClean="0">
                <a:solidFill>
                  <a:schemeClr val="tx1"/>
                </a:solidFill>
              </a:rPr>
              <a:t>Opciones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Imagenes</a:t>
            </a:r>
            <a:r>
              <a:rPr lang="en-US" sz="1400" dirty="0" smtClean="0">
                <a:solidFill>
                  <a:schemeClr val="tx1"/>
                </a:solidFill>
              </a:rPr>
              <a:t>, Audio y </a:t>
            </a:r>
            <a:r>
              <a:rPr lang="en-US" sz="1400" u="sng" dirty="0" smtClean="0">
                <a:solidFill>
                  <a:srgbClr val="FFFF00"/>
                </a:solidFill>
              </a:rPr>
              <a:t>Video</a:t>
            </a:r>
            <a:r>
              <a:rPr lang="en-US" sz="1400" u="sng" dirty="0" smtClean="0">
                <a:solidFill>
                  <a:schemeClr val="tx1"/>
                </a:solidFill>
              </a:rPr>
              <a:t> </a:t>
            </a:r>
            <a:r>
              <a:rPr lang="en-US" sz="1400" dirty="0" smtClean="0">
                <a:solidFill>
                  <a:schemeClr val="tx1"/>
                </a:solidFill>
              </a:rPr>
              <a:t>(</a:t>
            </a:r>
            <a:r>
              <a:rPr lang="en-US" sz="1400" dirty="0" err="1" smtClean="0">
                <a:solidFill>
                  <a:srgbClr val="FFFF00"/>
                </a:solidFill>
              </a:rPr>
              <a:t>Pendiente</a:t>
            </a:r>
            <a:r>
              <a:rPr lang="en-US" sz="1400" dirty="0" smtClean="0">
                <a:solidFill>
                  <a:schemeClr val="tx1"/>
                </a:solidFill>
              </a:rPr>
              <a:t>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1" name="Line Callout 2 30"/>
          <p:cNvSpPr/>
          <p:nvPr/>
        </p:nvSpPr>
        <p:spPr>
          <a:xfrm>
            <a:off x="10774993" y="4866363"/>
            <a:ext cx="1142039" cy="403600"/>
          </a:xfrm>
          <a:prstGeom prst="borderCallout2">
            <a:avLst>
              <a:gd name="adj1" fmla="val 45182"/>
              <a:gd name="adj2" fmla="val -3504"/>
              <a:gd name="adj3" fmla="val 14974"/>
              <a:gd name="adj4" fmla="val -25409"/>
              <a:gd name="adj5" fmla="val 22525"/>
              <a:gd name="adj6" fmla="val -143892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3" name="Line Callout 2 32"/>
          <p:cNvSpPr/>
          <p:nvPr/>
        </p:nvSpPr>
        <p:spPr>
          <a:xfrm>
            <a:off x="10321341" y="2628899"/>
            <a:ext cx="1453746" cy="750945"/>
          </a:xfrm>
          <a:prstGeom prst="borderCallout2">
            <a:avLst>
              <a:gd name="adj1" fmla="val 45182"/>
              <a:gd name="adj2" fmla="val -3504"/>
              <a:gd name="adj3" fmla="val 52120"/>
              <a:gd name="adj4" fmla="val -31699"/>
              <a:gd name="adj5" fmla="val 217036"/>
              <a:gd name="adj6" fmla="val -94696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1. </a:t>
            </a:r>
            <a:r>
              <a:rPr lang="en-US" sz="1400" dirty="0" err="1" smtClean="0">
                <a:solidFill>
                  <a:schemeClr val="tx1"/>
                </a:solidFill>
              </a:rPr>
              <a:t>Tomar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Foto</a:t>
            </a:r>
            <a:endParaRPr lang="en-US" sz="1400" dirty="0" smtClean="0">
              <a:solidFill>
                <a:schemeClr val="tx1"/>
              </a:solidFill>
            </a:endParaRPr>
          </a:p>
          <a:p>
            <a:r>
              <a:rPr lang="en-US" sz="1400" dirty="0" smtClean="0">
                <a:solidFill>
                  <a:schemeClr val="tx1"/>
                </a:solidFill>
              </a:rPr>
              <a:t>2. </a:t>
            </a:r>
            <a:r>
              <a:rPr lang="en-US" sz="1400" dirty="0" err="1" smtClean="0">
                <a:solidFill>
                  <a:schemeClr val="tx1"/>
                </a:solidFill>
              </a:rPr>
              <a:t>Buscar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r>
              <a:rPr lang="en-US" sz="1400" dirty="0" err="1" smtClean="0">
                <a:solidFill>
                  <a:schemeClr val="tx1"/>
                </a:solidFill>
              </a:rPr>
              <a:t>Foto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7" name="Line Callout 2 26"/>
          <p:cNvSpPr/>
          <p:nvPr/>
        </p:nvSpPr>
        <p:spPr>
          <a:xfrm>
            <a:off x="2393043" y="3493152"/>
            <a:ext cx="1585382" cy="403600"/>
          </a:xfrm>
          <a:prstGeom prst="borderCallout2">
            <a:avLst>
              <a:gd name="adj1" fmla="val 45182"/>
              <a:gd name="adj2" fmla="val -3504"/>
              <a:gd name="adj3" fmla="val 67838"/>
              <a:gd name="adj4" fmla="val -15844"/>
              <a:gd name="adj5" fmla="val 75390"/>
              <a:gd name="adj6" fmla="val -31495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err="1" smtClean="0">
                <a:solidFill>
                  <a:schemeClr val="tx1"/>
                </a:solidFill>
              </a:rPr>
              <a:t>Contraseña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8" name="Line Callout 2 27"/>
          <p:cNvSpPr/>
          <p:nvPr/>
        </p:nvSpPr>
        <p:spPr>
          <a:xfrm>
            <a:off x="2310199" y="4791275"/>
            <a:ext cx="1585382" cy="403600"/>
          </a:xfrm>
          <a:prstGeom prst="borderCallout2">
            <a:avLst>
              <a:gd name="adj1" fmla="val 45182"/>
              <a:gd name="adj2" fmla="val -3504"/>
              <a:gd name="adj3" fmla="val 67838"/>
              <a:gd name="adj4" fmla="val -15844"/>
              <a:gd name="adj5" fmla="val -162500"/>
              <a:gd name="adj6" fmla="val -34380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0" name="Elbow Connector 9"/>
          <p:cNvCxnSpPr/>
          <p:nvPr/>
        </p:nvCxnSpPr>
        <p:spPr>
          <a:xfrm rot="16200000" flipH="1">
            <a:off x="8864152" y="4362001"/>
            <a:ext cx="337185" cy="11456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/>
          <p:nvPr/>
        </p:nvCxnSpPr>
        <p:spPr>
          <a:xfrm rot="5400000">
            <a:off x="8667335" y="4301904"/>
            <a:ext cx="324168" cy="22173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/>
          <p:cNvSpPr txBox="1">
            <a:spLocks/>
          </p:cNvSpPr>
          <p:nvPr/>
        </p:nvSpPr>
        <p:spPr>
          <a:xfrm>
            <a:off x="10332295" y="880224"/>
            <a:ext cx="91747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s-US" sz="1050" b="1" dirty="0" smtClean="0"/>
              <a:t>SICO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35" name="Rectangle 34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483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9" grpId="0" animBg="1"/>
      <p:bldP spid="20" grpId="0" animBg="1"/>
      <p:bldP spid="21" grpId="0" animBg="1"/>
      <p:bldP spid="24" grpId="0"/>
      <p:bldP spid="26" grpId="0" animBg="1"/>
      <p:bldP spid="29" grpId="0" animBg="1"/>
      <p:bldP spid="30" grpId="0" animBg="1"/>
      <p:bldP spid="31" grpId="0" animBg="1"/>
      <p:bldP spid="33" grpId="0" animBg="1"/>
      <p:bldP spid="27" grpId="0" animBg="1"/>
      <p:bldP spid="2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Ejecución </a:t>
            </a:r>
            <a:r>
              <a:rPr lang="es-US" sz="2000" dirty="0" smtClean="0"/>
              <a:t>(4 de 6)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547" y="5269850"/>
            <a:ext cx="1416892" cy="1334847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39926" y="6501740"/>
            <a:ext cx="894654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None/>
            </a:pPr>
            <a:r>
              <a:rPr lang="es-US" sz="1200" dirty="0" smtClean="0"/>
              <a:t>Todos los derechos reservados </a:t>
            </a:r>
            <a:r>
              <a:rPr lang="es-US" sz="1200" b="1" dirty="0" smtClean="0"/>
              <a:t>DINTEL</a:t>
            </a:r>
            <a:r>
              <a:rPr lang="es-US" sz="1200" dirty="0" smtClean="0"/>
              <a:t> </a:t>
            </a:r>
            <a:r>
              <a:rPr lang="es-US" sz="1200" dirty="0" smtClean="0"/>
              <a:t>2018.  </a:t>
            </a:r>
            <a:r>
              <a:rPr lang="es-US" sz="1200" dirty="0" smtClean="0"/>
              <a:t>Policía Nacional – Dirección Central de Inteligencia. Rep. Dom.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322" y="2075071"/>
            <a:ext cx="2275243" cy="404487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023783" y="1721333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/>
              <a:t>Denuncias</a:t>
            </a:r>
            <a:endParaRPr lang="en-US" sz="1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129" y="2105522"/>
            <a:ext cx="2275243" cy="404487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34648" y="1767294"/>
            <a:ext cx="1766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/>
              <a:t>Denuncias</a:t>
            </a:r>
            <a:r>
              <a:rPr lang="en-US" sz="1400" dirty="0" smtClean="0"/>
              <a:t> (Cont.)</a:t>
            </a:r>
            <a:endParaRPr lang="en-US" sz="1400" dirty="0"/>
          </a:p>
        </p:txBody>
      </p:sp>
      <p:sp>
        <p:nvSpPr>
          <p:cNvPr id="19" name="Oval 18"/>
          <p:cNvSpPr/>
          <p:nvPr/>
        </p:nvSpPr>
        <p:spPr>
          <a:xfrm>
            <a:off x="1496792" y="1179006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10</a:t>
            </a:r>
            <a:endParaRPr lang="en-US" sz="1400" dirty="0"/>
          </a:p>
        </p:txBody>
      </p:sp>
      <p:sp>
        <p:nvSpPr>
          <p:cNvPr id="20" name="Oval 19"/>
          <p:cNvSpPr/>
          <p:nvPr/>
        </p:nvSpPr>
        <p:spPr>
          <a:xfrm>
            <a:off x="4922317" y="1161967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11</a:t>
            </a:r>
            <a:endParaRPr lang="en-US" sz="1400" dirty="0"/>
          </a:p>
        </p:txBody>
      </p:sp>
      <p:sp>
        <p:nvSpPr>
          <p:cNvPr id="21" name="Oval 20"/>
          <p:cNvSpPr/>
          <p:nvPr/>
        </p:nvSpPr>
        <p:spPr>
          <a:xfrm>
            <a:off x="8462733" y="1179006"/>
            <a:ext cx="557180" cy="54232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12</a:t>
            </a:r>
            <a:endParaRPr lang="en-US" sz="1400" dirty="0"/>
          </a:p>
        </p:txBody>
      </p:sp>
      <p:cxnSp>
        <p:nvCxnSpPr>
          <p:cNvPr id="23" name="Straight Arrow Connector 22"/>
          <p:cNvCxnSpPr>
            <a:stCxn id="19" idx="6"/>
            <a:endCxn id="20" idx="2"/>
          </p:cNvCxnSpPr>
          <p:nvPr/>
        </p:nvCxnSpPr>
        <p:spPr>
          <a:xfrm flipV="1">
            <a:off x="2053972" y="1433131"/>
            <a:ext cx="2868345" cy="17039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6"/>
            <a:endCxn id="21" idx="2"/>
          </p:cNvCxnSpPr>
          <p:nvPr/>
        </p:nvCxnSpPr>
        <p:spPr>
          <a:xfrm>
            <a:off x="5479497" y="1433131"/>
            <a:ext cx="2983236" cy="17039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38" y="2075071"/>
            <a:ext cx="2275243" cy="4044877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39798" y="1697657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Audio</a:t>
            </a:r>
            <a:endParaRPr lang="en-US" sz="1400" dirty="0"/>
          </a:p>
        </p:txBody>
      </p:sp>
      <p:sp>
        <p:nvSpPr>
          <p:cNvPr id="29" name="Line Callout 2 28"/>
          <p:cNvSpPr/>
          <p:nvPr/>
        </p:nvSpPr>
        <p:spPr>
          <a:xfrm>
            <a:off x="6500257" y="2651989"/>
            <a:ext cx="1110887" cy="332582"/>
          </a:xfrm>
          <a:prstGeom prst="borderCallout2">
            <a:avLst>
              <a:gd name="adj1" fmla="val 45182"/>
              <a:gd name="adj2" fmla="val -3504"/>
              <a:gd name="adj3" fmla="val 19148"/>
              <a:gd name="adj4" fmla="val -24841"/>
              <a:gd name="adj5" fmla="val -53366"/>
              <a:gd name="adj6" fmla="val -30566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3" name="Line Callout 2 32"/>
          <p:cNvSpPr/>
          <p:nvPr/>
        </p:nvSpPr>
        <p:spPr>
          <a:xfrm>
            <a:off x="10321341" y="2423007"/>
            <a:ext cx="1162098" cy="395273"/>
          </a:xfrm>
          <a:prstGeom prst="borderCallout2">
            <a:avLst>
              <a:gd name="adj1" fmla="val 45182"/>
              <a:gd name="adj2" fmla="val -3504"/>
              <a:gd name="adj3" fmla="val 52120"/>
              <a:gd name="adj4" fmla="val -31699"/>
              <a:gd name="adj5" fmla="val 2878"/>
              <a:gd name="adj6" fmla="val -180084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7" name="Line Callout 2 26"/>
          <p:cNvSpPr/>
          <p:nvPr/>
        </p:nvSpPr>
        <p:spPr>
          <a:xfrm>
            <a:off x="2645540" y="3049258"/>
            <a:ext cx="1372429" cy="811542"/>
          </a:xfrm>
          <a:prstGeom prst="borderCallout2">
            <a:avLst>
              <a:gd name="adj1" fmla="val 45182"/>
              <a:gd name="adj2" fmla="val -3504"/>
              <a:gd name="adj3" fmla="val 52189"/>
              <a:gd name="adj4" fmla="val -15844"/>
              <a:gd name="adj5" fmla="val -73802"/>
              <a:gd name="adj6" fmla="val -50865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1. </a:t>
            </a:r>
            <a:r>
              <a:rPr lang="en-US" sz="1400" dirty="0" err="1" smtClean="0">
                <a:solidFill>
                  <a:schemeClr val="tx1"/>
                </a:solidFill>
              </a:rPr>
              <a:t>Escuchar</a:t>
            </a:r>
            <a:endParaRPr lang="en-US" sz="1400" dirty="0" smtClean="0">
              <a:solidFill>
                <a:schemeClr val="tx1"/>
              </a:solidFill>
            </a:endParaRPr>
          </a:p>
          <a:p>
            <a:r>
              <a:rPr lang="en-US" sz="1400" dirty="0" smtClean="0">
                <a:solidFill>
                  <a:schemeClr val="tx1"/>
                </a:solidFill>
              </a:rPr>
              <a:t>2. </a:t>
            </a:r>
            <a:r>
              <a:rPr lang="en-US" sz="1400" dirty="0" err="1" smtClean="0">
                <a:solidFill>
                  <a:schemeClr val="tx1"/>
                </a:solidFill>
              </a:rPr>
              <a:t>Aceptar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8" name="Line Callout 2 27"/>
          <p:cNvSpPr/>
          <p:nvPr/>
        </p:nvSpPr>
        <p:spPr>
          <a:xfrm>
            <a:off x="2432587" y="5234245"/>
            <a:ext cx="1585382" cy="403600"/>
          </a:xfrm>
          <a:prstGeom prst="borderCallout2">
            <a:avLst>
              <a:gd name="adj1" fmla="val 45182"/>
              <a:gd name="adj2" fmla="val -3504"/>
              <a:gd name="adj3" fmla="val 67838"/>
              <a:gd name="adj4" fmla="val -15844"/>
              <a:gd name="adj5" fmla="val 145874"/>
              <a:gd name="adj6" fmla="val -54407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2306498" y="2470318"/>
            <a:ext cx="403260" cy="6959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29" idx="1"/>
          </p:cNvCxnSpPr>
          <p:nvPr/>
        </p:nvCxnSpPr>
        <p:spPr>
          <a:xfrm rot="5400000">
            <a:off x="5516243" y="2954729"/>
            <a:ext cx="1509617" cy="156930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Line Callout 2 25"/>
          <p:cNvSpPr/>
          <p:nvPr/>
        </p:nvSpPr>
        <p:spPr>
          <a:xfrm>
            <a:off x="2770126" y="5878610"/>
            <a:ext cx="1195504" cy="321593"/>
          </a:xfrm>
          <a:prstGeom prst="borderCallout2">
            <a:avLst>
              <a:gd name="adj1" fmla="val 45182"/>
              <a:gd name="adj2" fmla="val -3504"/>
              <a:gd name="adj3" fmla="val 67838"/>
              <a:gd name="adj4" fmla="val -15844"/>
              <a:gd name="adj5" fmla="val 27401"/>
              <a:gd name="adj6" fmla="val -31036"/>
            </a:avLst>
          </a:prstGeom>
          <a:solidFill>
            <a:srgbClr val="0B478F"/>
          </a:solidFill>
          <a:ln>
            <a:solidFill>
              <a:schemeClr val="tx1"/>
            </a:solidFill>
            <a:headEnd type="oval"/>
            <a:tailEnd type="stealt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Tap (Click)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10332295" y="880224"/>
            <a:ext cx="917471" cy="356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s-US" sz="1050" b="1" dirty="0" smtClean="0"/>
              <a:t>SICO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10359057" y="-14288"/>
            <a:ext cx="917471" cy="1400178"/>
            <a:chOff x="10345049" y="1479050"/>
            <a:chExt cx="917471" cy="1400178"/>
          </a:xfrm>
        </p:grpSpPr>
        <p:sp>
          <p:nvSpPr>
            <p:cNvPr id="32" name="Rectangle 31"/>
            <p:cNvSpPr/>
            <p:nvPr/>
          </p:nvSpPr>
          <p:spPr>
            <a:xfrm>
              <a:off x="10405267" y="1479050"/>
              <a:ext cx="771525" cy="13144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Content Placeholder 2"/>
            <p:cNvSpPr txBox="1">
              <a:spLocks/>
            </p:cNvSpPr>
            <p:nvPr/>
          </p:nvSpPr>
          <p:spPr>
            <a:xfrm>
              <a:off x="10345049" y="2522968"/>
              <a:ext cx="917471" cy="3562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20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5pPr>
              <a:lvl6pPr marL="2506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bg2">
                    <a:lumMod val="40000"/>
                    <a:lumOff val="60000"/>
                  </a:schemeClr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9pPr>
            </a:lstStyle>
            <a:p>
              <a:pPr marL="0" indent="0" algn="ctr">
                <a:buNone/>
              </a:pPr>
              <a:r>
                <a:rPr lang="es-US" sz="1100" b="1" dirty="0" smtClean="0"/>
                <a:t>SICO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846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9" grpId="0" animBg="1"/>
      <p:bldP spid="20" grpId="0" animBg="1"/>
      <p:bldP spid="21" grpId="0" animBg="1"/>
      <p:bldP spid="24" grpId="0"/>
      <p:bldP spid="29" grpId="0" animBg="1"/>
      <p:bldP spid="33" grpId="0" animBg="1"/>
      <p:bldP spid="27" grpId="0" animBg="1"/>
      <p:bldP spid="28" grpId="0" animBg="1"/>
      <p:bldP spid="26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14007</TotalTime>
  <Words>573</Words>
  <Application>Microsoft Office PowerPoint</Application>
  <PresentationFormat>Widescreen</PresentationFormat>
  <Paragraphs>114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</vt:lpstr>
      <vt:lpstr>Proyecto SICO</vt:lpstr>
      <vt:lpstr>Pasos para Instalación</vt:lpstr>
      <vt:lpstr>Pasos para Instalación</vt:lpstr>
      <vt:lpstr>Pasos para Instalación</vt:lpstr>
      <vt:lpstr>Pasos para Instalación</vt:lpstr>
      <vt:lpstr>Ejecución (1 de 6)</vt:lpstr>
      <vt:lpstr>Ejecución (2 de 6)</vt:lpstr>
      <vt:lpstr>Ejecución (3 de 6)</vt:lpstr>
      <vt:lpstr>Ejecución (4 de 6)</vt:lpstr>
      <vt:lpstr>Ejecución (5 de 6)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SOA Suite Overview</dc:title>
  <dc:creator>Saul Hernandez</dc:creator>
  <cp:lastModifiedBy>John Prebisterio (ClaroDom)</cp:lastModifiedBy>
  <cp:revision>134</cp:revision>
  <dcterms:created xsi:type="dcterms:W3CDTF">2016-11-29T12:51:14Z</dcterms:created>
  <dcterms:modified xsi:type="dcterms:W3CDTF">2018-01-05T16:44:45Z</dcterms:modified>
</cp:coreProperties>
</file>

<file path=docProps/thumbnail.jpeg>
</file>